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9" r:id="rId7"/>
    <p:sldId id="260" r:id="rId8"/>
    <p:sldId id="267" r:id="rId9"/>
    <p:sldId id="258" r:id="rId10"/>
    <p:sldId id="266" r:id="rId11"/>
    <p:sldId id="261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F3E"/>
    <a:srgbClr val="8A6A91"/>
    <a:srgbClr val="616161"/>
    <a:srgbClr val="019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44E9AA-CDA6-4F45-806D-892995E76528}" v="27" dt="2025-08-08T21:06:22.2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McKenna" userId="b493afcf-e541-4384-b69c-5e129c4cb8e7" providerId="ADAL" clId="{A644E9AA-CDA6-4F45-806D-892995E76528}"/>
    <pc:docChg chg="undo custSel addSld modSld sldOrd">
      <pc:chgData name="Mark McKenna" userId="b493afcf-e541-4384-b69c-5e129c4cb8e7" providerId="ADAL" clId="{A644E9AA-CDA6-4F45-806D-892995E76528}" dt="2025-08-08T21:07:43.715" v="1145" actId="1038"/>
      <pc:docMkLst>
        <pc:docMk/>
      </pc:docMkLst>
      <pc:sldChg chg="addSp modSp mod">
        <pc:chgData name="Mark McKenna" userId="b493afcf-e541-4384-b69c-5e129c4cb8e7" providerId="ADAL" clId="{A644E9AA-CDA6-4F45-806D-892995E76528}" dt="2025-03-01T22:44:54.527" v="648" actId="1076"/>
        <pc:sldMkLst>
          <pc:docMk/>
          <pc:sldMk cId="1856376887" sldId="258"/>
        </pc:sldMkLst>
      </pc:sldChg>
      <pc:sldChg chg="modSp mod">
        <pc:chgData name="Mark McKenna" userId="b493afcf-e541-4384-b69c-5e129c4cb8e7" providerId="ADAL" clId="{A644E9AA-CDA6-4F45-806D-892995E76528}" dt="2025-03-01T22:50:01.705" v="673" actId="113"/>
        <pc:sldMkLst>
          <pc:docMk/>
          <pc:sldMk cId="1799269389" sldId="260"/>
        </pc:sldMkLst>
      </pc:sldChg>
      <pc:sldChg chg="addSp delSp modSp mod modClrScheme chgLayout">
        <pc:chgData name="Mark McKenna" userId="b493afcf-e541-4384-b69c-5e129c4cb8e7" providerId="ADAL" clId="{A644E9AA-CDA6-4F45-806D-892995E76528}" dt="2025-03-01T22:47:53.847" v="661" actId="207"/>
        <pc:sldMkLst>
          <pc:docMk/>
          <pc:sldMk cId="1369755621" sldId="261"/>
        </pc:sldMkLst>
      </pc:sldChg>
      <pc:sldChg chg="addSp modSp mod">
        <pc:chgData name="Mark McKenna" userId="b493afcf-e541-4384-b69c-5e129c4cb8e7" providerId="ADAL" clId="{A644E9AA-CDA6-4F45-806D-892995E76528}" dt="2025-03-01T22:46:00.056" v="654" actId="1076"/>
        <pc:sldMkLst>
          <pc:docMk/>
          <pc:sldMk cId="3921867935" sldId="266"/>
        </pc:sldMkLst>
      </pc:sldChg>
      <pc:sldChg chg="modSp mod">
        <pc:chgData name="Mark McKenna" userId="b493afcf-e541-4384-b69c-5e129c4cb8e7" providerId="ADAL" clId="{A644E9AA-CDA6-4F45-806D-892995E76528}" dt="2025-03-01T22:39:04.232" v="555" actId="255"/>
        <pc:sldMkLst>
          <pc:docMk/>
          <pc:sldMk cId="4119536760" sldId="267"/>
        </pc:sldMkLst>
      </pc:sldChg>
      <pc:sldChg chg="modSp add mod">
        <pc:chgData name="Mark McKenna" userId="b493afcf-e541-4384-b69c-5e129c4cb8e7" providerId="ADAL" clId="{A644E9AA-CDA6-4F45-806D-892995E76528}" dt="2025-03-01T22:49:29.529" v="671" actId="14100"/>
        <pc:sldMkLst>
          <pc:docMk/>
          <pc:sldMk cId="2215186373" sldId="268"/>
        </pc:sldMkLst>
      </pc:sldChg>
      <pc:sldChg chg="addSp delSp modSp new mod ord">
        <pc:chgData name="Mark McKenna" userId="b493afcf-e541-4384-b69c-5e129c4cb8e7" providerId="ADAL" clId="{A644E9AA-CDA6-4F45-806D-892995E76528}" dt="2025-08-08T21:07:43.715" v="1145" actId="1038"/>
        <pc:sldMkLst>
          <pc:docMk/>
          <pc:sldMk cId="3388275962" sldId="269"/>
        </pc:sldMkLst>
        <pc:picChg chg="add mod">
          <ac:chgData name="Mark McKenna" userId="b493afcf-e541-4384-b69c-5e129c4cb8e7" providerId="ADAL" clId="{A644E9AA-CDA6-4F45-806D-892995E76528}" dt="2025-08-08T21:07:43.715" v="1145" actId="1038"/>
          <ac:picMkLst>
            <pc:docMk/>
            <pc:sldMk cId="3388275962" sldId="269"/>
            <ac:picMk id="4" creationId="{B7787945-5970-452F-05BB-53DFCF69DCF2}"/>
          </ac:picMkLst>
        </pc:picChg>
        <pc:picChg chg="mod">
          <ac:chgData name="Mark McKenna" userId="b493afcf-e541-4384-b69c-5e129c4cb8e7" providerId="ADAL" clId="{A644E9AA-CDA6-4F45-806D-892995E76528}" dt="2025-08-08T21:06:42.757" v="1091" actId="1076"/>
          <ac:picMkLst>
            <pc:docMk/>
            <pc:sldMk cId="3388275962" sldId="269"/>
            <ac:picMk id="6" creationId="{7C95B44D-F080-5EC9-E724-B43AA112B87B}"/>
          </ac:picMkLst>
        </pc:picChg>
        <pc:picChg chg="mod">
          <ac:chgData name="Mark McKenna" userId="b493afcf-e541-4384-b69c-5e129c4cb8e7" providerId="ADAL" clId="{A644E9AA-CDA6-4F45-806D-892995E76528}" dt="2025-08-08T21:06:34.168" v="1088" actId="1076"/>
          <ac:picMkLst>
            <pc:docMk/>
            <pc:sldMk cId="3388275962" sldId="269"/>
            <ac:picMk id="8" creationId="{EB3D88D1-D900-A4DF-290A-4B545B9FBD56}"/>
          </ac:picMkLst>
        </pc:picChg>
        <pc:picChg chg="mod">
          <ac:chgData name="Mark McKenna" userId="b493afcf-e541-4384-b69c-5e129c4cb8e7" providerId="ADAL" clId="{A644E9AA-CDA6-4F45-806D-892995E76528}" dt="2025-08-08T21:07:25.900" v="1105" actId="1035"/>
          <ac:picMkLst>
            <pc:docMk/>
            <pc:sldMk cId="3388275962" sldId="269"/>
            <ac:picMk id="10" creationId="{E3B9FF6F-7536-5112-3D92-AF72A94FBA77}"/>
          </ac:picMkLst>
        </pc:picChg>
        <pc:picChg chg="del mod">
          <ac:chgData name="Mark McKenna" userId="b493afcf-e541-4384-b69c-5e129c4cb8e7" providerId="ADAL" clId="{A644E9AA-CDA6-4F45-806D-892995E76528}" dt="2025-08-08T21:06:07.880" v="1081" actId="478"/>
          <ac:picMkLst>
            <pc:docMk/>
            <pc:sldMk cId="3388275962" sldId="269"/>
            <ac:picMk id="12" creationId="{243EA4AB-7AB3-05C0-5720-CAE2544477E8}"/>
          </ac:picMkLst>
        </pc:picChg>
        <pc:picChg chg="mod">
          <ac:chgData name="Mark McKenna" userId="b493afcf-e541-4384-b69c-5e129c4cb8e7" providerId="ADAL" clId="{A644E9AA-CDA6-4F45-806D-892995E76528}" dt="2025-08-08T21:06:58.076" v="1095" actId="1076"/>
          <ac:picMkLst>
            <pc:docMk/>
            <pc:sldMk cId="3388275962" sldId="269"/>
            <ac:picMk id="14" creationId="{4DCDCB8A-102E-7CF2-B84B-256508D21D03}"/>
          </ac:picMkLst>
        </pc:picChg>
        <pc:picChg chg="mod">
          <ac:chgData name="Mark McKenna" userId="b493afcf-e541-4384-b69c-5e129c4cb8e7" providerId="ADAL" clId="{A644E9AA-CDA6-4F45-806D-892995E76528}" dt="2025-08-08T21:06:37.756" v="1089" actId="1076"/>
          <ac:picMkLst>
            <pc:docMk/>
            <pc:sldMk cId="3388275962" sldId="269"/>
            <ac:picMk id="18" creationId="{33DECF0F-1BFA-B590-FCAC-EF0C60693868}"/>
          </ac:picMkLst>
        </pc:picChg>
        <pc:picChg chg="mod">
          <ac:chgData name="Mark McKenna" userId="b493afcf-e541-4384-b69c-5e129c4cb8e7" providerId="ADAL" clId="{A644E9AA-CDA6-4F45-806D-892995E76528}" dt="2025-08-08T21:06:44.603" v="1092" actId="1076"/>
          <ac:picMkLst>
            <pc:docMk/>
            <pc:sldMk cId="3388275962" sldId="269"/>
            <ac:picMk id="20" creationId="{B86E105C-4D8F-3A7B-3866-D807FD664E23}"/>
          </ac:picMkLst>
        </pc:picChg>
        <pc:picChg chg="mod">
          <ac:chgData name="Mark McKenna" userId="b493afcf-e541-4384-b69c-5e129c4cb8e7" providerId="ADAL" clId="{A644E9AA-CDA6-4F45-806D-892995E76528}" dt="2025-08-08T21:07:21.602" v="1102" actId="1076"/>
          <ac:picMkLst>
            <pc:docMk/>
            <pc:sldMk cId="3388275962" sldId="269"/>
            <ac:picMk id="22" creationId="{BE2F2CEF-B9EA-5725-3ED7-78575F85B03F}"/>
          </ac:picMkLst>
        </pc:picChg>
        <pc:picChg chg="mod">
          <ac:chgData name="Mark McKenna" userId="b493afcf-e541-4384-b69c-5e129c4cb8e7" providerId="ADAL" clId="{A644E9AA-CDA6-4F45-806D-892995E76528}" dt="2025-08-08T21:06:41.178" v="1090" actId="1076"/>
          <ac:picMkLst>
            <pc:docMk/>
            <pc:sldMk cId="3388275962" sldId="269"/>
            <ac:picMk id="24" creationId="{5C83F0D0-A4A6-BFF7-6E62-CE3B37AEDBF3}"/>
          </ac:picMkLst>
        </pc:picChg>
        <pc:picChg chg="mod">
          <ac:chgData name="Mark McKenna" userId="b493afcf-e541-4384-b69c-5e129c4cb8e7" providerId="ADAL" clId="{A644E9AA-CDA6-4F45-806D-892995E76528}" dt="2025-08-08T21:07:16.635" v="1100" actId="1076"/>
          <ac:picMkLst>
            <pc:docMk/>
            <pc:sldMk cId="3388275962" sldId="269"/>
            <ac:picMk id="28" creationId="{4C7A7A44-B79C-607E-FE91-32F2B657DB33}"/>
          </ac:picMkLst>
        </pc:picChg>
      </pc:sldChg>
    </pc:docChg>
  </pc:docChgLst>
  <pc:docChgLst>
    <pc:chgData name="Mark McKenna" userId="b493afcf-e541-4384-b69c-5e129c4cb8e7" providerId="ADAL" clId="{29154703-4221-4B81-81DB-92C3F085B6E8}"/>
    <pc:docChg chg="delSld modSld">
      <pc:chgData name="Mark McKenna" userId="b493afcf-e541-4384-b69c-5e129c4cb8e7" providerId="ADAL" clId="{29154703-4221-4B81-81DB-92C3F085B6E8}" dt="2025-02-11T18:55:34.305" v="227" actId="20577"/>
      <pc:docMkLst>
        <pc:docMk/>
      </pc:docMkLst>
      <pc:sldChg chg="del">
        <pc:chgData name="Mark McKenna" userId="b493afcf-e541-4384-b69c-5e129c4cb8e7" providerId="ADAL" clId="{29154703-4221-4B81-81DB-92C3F085B6E8}" dt="2025-02-11T18:27:53.465" v="4" actId="47"/>
        <pc:sldMkLst>
          <pc:docMk/>
          <pc:sldMk cId="3211434542" sldId="259"/>
        </pc:sldMkLst>
      </pc:sldChg>
      <pc:sldChg chg="modSp mod">
        <pc:chgData name="Mark McKenna" userId="b493afcf-e541-4384-b69c-5e129c4cb8e7" providerId="ADAL" clId="{29154703-4221-4B81-81DB-92C3F085B6E8}" dt="2025-02-11T18:55:34.305" v="227" actId="20577"/>
        <pc:sldMkLst>
          <pc:docMk/>
          <pc:sldMk cId="1369755621" sldId="261"/>
        </pc:sldMkLst>
      </pc:sldChg>
      <pc:sldChg chg="del">
        <pc:chgData name="Mark McKenna" userId="b493afcf-e541-4384-b69c-5e129c4cb8e7" providerId="ADAL" clId="{29154703-4221-4B81-81DB-92C3F085B6E8}" dt="2025-02-11T18:27:47.624" v="3" actId="47"/>
        <pc:sldMkLst>
          <pc:docMk/>
          <pc:sldMk cId="1818261525" sldId="262"/>
        </pc:sldMkLst>
      </pc:sldChg>
      <pc:sldChg chg="del">
        <pc:chgData name="Mark McKenna" userId="b493afcf-e541-4384-b69c-5e129c4cb8e7" providerId="ADAL" clId="{29154703-4221-4B81-81DB-92C3F085B6E8}" dt="2025-02-11T18:27:46.747" v="2" actId="47"/>
        <pc:sldMkLst>
          <pc:docMk/>
          <pc:sldMk cId="2233832054" sldId="263"/>
        </pc:sldMkLst>
      </pc:sldChg>
      <pc:sldChg chg="del">
        <pc:chgData name="Mark McKenna" userId="b493afcf-e541-4384-b69c-5e129c4cb8e7" providerId="ADAL" clId="{29154703-4221-4B81-81DB-92C3F085B6E8}" dt="2025-02-11T18:27:45.107" v="1" actId="47"/>
        <pc:sldMkLst>
          <pc:docMk/>
          <pc:sldMk cId="2103834746" sldId="264"/>
        </pc:sldMkLst>
      </pc:sldChg>
      <pc:sldChg chg="del">
        <pc:chgData name="Mark McKenna" userId="b493afcf-e541-4384-b69c-5e129c4cb8e7" providerId="ADAL" clId="{29154703-4221-4B81-81DB-92C3F085B6E8}" dt="2025-02-11T18:27:43.528" v="0" actId="47"/>
        <pc:sldMkLst>
          <pc:docMk/>
          <pc:sldMk cId="727080110" sldId="265"/>
        </pc:sldMkLst>
      </pc:sldChg>
      <pc:sldChg chg="modSp mod">
        <pc:chgData name="Mark McKenna" userId="b493afcf-e541-4384-b69c-5e129c4cb8e7" providerId="ADAL" clId="{29154703-4221-4B81-81DB-92C3F085B6E8}" dt="2025-02-11T18:28:58.064" v="208" actId="20577"/>
        <pc:sldMkLst>
          <pc:docMk/>
          <pc:sldMk cId="4119536760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and white sign&#10;&#10;Description automatically generated">
            <a:extLst>
              <a:ext uri="{FF2B5EF4-FFF2-40B4-BE49-F238E27FC236}">
                <a16:creationId xmlns:a16="http://schemas.microsoft.com/office/drawing/2014/main" id="{CCE2F8C0-1B93-960F-B40F-97E053CECA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17" y="2258002"/>
            <a:ext cx="7525383" cy="234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02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C4ADF-3F1D-45EA-B165-C5F5BC852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57200"/>
            <a:ext cx="3629025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FA222B-FCC9-4E02-986E-9776DE5CA4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1D1CEB-8B40-40B5-BB51-36AA07321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2057400"/>
            <a:ext cx="362902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F0F1042-962A-7BBB-FD41-78D523D897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400" y="6209907"/>
            <a:ext cx="79932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54EAFDC-447C-42D7-9EE7-282560F101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62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99290-9801-4472-A84D-74BED3BA6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037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88582F-9595-4BBE-999E-48E1BA097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98037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F000C2C-9EE1-12B7-D9E3-74821C337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400" y="6209907"/>
            <a:ext cx="79932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54EAFDC-447C-42D7-9EE7-282560F101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72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68979B-7939-43D9-A89D-9133E7A268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097122-CFFB-4DED-9A38-9DBA8BA83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0AC561-F8A9-4540-949D-87052C5C49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400" y="6209907"/>
            <a:ext cx="79932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54EAFDC-447C-42D7-9EE7-282560F101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4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4FE59-31DC-49C3-9878-31DA4DC5A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533ED4-00BD-4D2A-9093-5BC9C1F7FB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BB48A-CFA1-FF3A-8D7E-C68074BE1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400" y="6209907"/>
            <a:ext cx="79932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54EAFDC-447C-42D7-9EE7-282560F101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99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76F34-FE46-4A85-9B7B-AC7AD0888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037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788B7-0663-45BA-B1CE-4E4D005C5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037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AFD53-F670-1C26-520A-7B709EEB67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400" y="6209907"/>
            <a:ext cx="79932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54EAFDC-447C-42D7-9EE7-282560F101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56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6D37F-E530-4272-8818-850FD159B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09738"/>
            <a:ext cx="1028065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94049-4D39-4869-97DF-09D5495E5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589463"/>
            <a:ext cx="1028065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F438CC3-0D29-1A09-CE0B-F807C2B26C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400" y="6209907"/>
            <a:ext cx="79932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54EAFDC-447C-42D7-9EE7-282560F101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455B8-641D-4AAB-9F27-43EC88251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037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F6CED-8903-4DFA-9845-86C40576E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8037" y="1825625"/>
            <a:ext cx="5181600" cy="406717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FB310-CC67-42A9-BACA-4D2BB91CE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2037" y="1825625"/>
            <a:ext cx="5181600" cy="406717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B9926D-DB36-8168-CD1A-3076D4D78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400" y="6209907"/>
            <a:ext cx="79932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54EAFDC-447C-42D7-9EE7-282560F101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79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E3E28-6C0C-499C-AD6D-BB89BB773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641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18708-8080-4BA8-8B10-58BCCB907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641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16F35-F30F-4CA2-B4DD-6C101AE87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43641" y="2505075"/>
            <a:ext cx="5157787" cy="32099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18384A-FB87-4317-AE19-48399E1402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76053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E029BD-0BD6-4BA8-9E4F-737A52EB99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76053" y="2505075"/>
            <a:ext cx="5183188" cy="32099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FBF89B-53E1-2EEF-5206-47107DCF61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52400" y="6209907"/>
            <a:ext cx="79932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54EAFDC-447C-42D7-9EE7-282560F101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07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BBB0C-1C28-44A4-9618-503A87F5A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037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935ED83-554B-06E8-977E-15E72D19B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400" y="6209907"/>
            <a:ext cx="79932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54EAFDC-447C-42D7-9EE7-282560F101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0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88AFF95-9CBF-9FD3-4F1F-3566821E2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400" y="6209907"/>
            <a:ext cx="79932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54EAFDC-447C-42D7-9EE7-282560F101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71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89125-886C-456B-8049-91E5DA9D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57200"/>
            <a:ext cx="3629025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25F15-2613-4150-8652-BE2B67F54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F5526A-E781-4E19-ACC6-F692CDB3D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2057400"/>
            <a:ext cx="362902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793207B-CCA5-E00C-30A6-D9C3E83F13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400" y="6209907"/>
            <a:ext cx="79932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54EAFDC-447C-42D7-9EE7-282560F101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9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4748F0-1E9B-EE19-7BD0-7AC1B4FCD73D}"/>
              </a:ext>
            </a:extLst>
          </p:cNvPr>
          <p:cNvSpPr/>
          <p:nvPr userDrawn="1"/>
        </p:nvSpPr>
        <p:spPr>
          <a:xfrm>
            <a:off x="0" y="0"/>
            <a:ext cx="951722" cy="6858000"/>
          </a:xfrm>
          <a:prstGeom prst="rect">
            <a:avLst/>
          </a:prstGeom>
          <a:solidFill>
            <a:srgbClr val="0191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for a florist supplier&#10;&#10;Description automatically generated">
            <a:extLst>
              <a:ext uri="{FF2B5EF4-FFF2-40B4-BE49-F238E27FC236}">
                <a16:creationId xmlns:a16="http://schemas.microsoft.com/office/drawing/2014/main" id="{B9F6F69E-09FD-37A9-737A-D9A123FA3B7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23" y="5926938"/>
            <a:ext cx="2172477" cy="93106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FC8CCFF-37F6-0F9A-40C7-893BD3DF9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400" y="6209907"/>
            <a:ext cx="79932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54EAFDC-447C-42D7-9EE7-282560F101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8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ffsa.org/%22mailto:marketing@wffsa.org/%22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97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EC8FED-BAC0-94F9-0D5D-5CEEEB875B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0530" y="1272208"/>
            <a:ext cx="9144000" cy="1730859"/>
          </a:xfrm>
        </p:spPr>
        <p:txBody>
          <a:bodyPr/>
          <a:lstStyle/>
          <a:p>
            <a:r>
              <a:rPr lang="en-US" sz="4000" b="1" i="0" u="none" strike="noStrike" dirty="0">
                <a:solidFill>
                  <a:srgbClr val="008F3E"/>
                </a:solidFill>
                <a:effectLst/>
                <a:latin typeface="Alata"/>
              </a:rPr>
              <a:t>WFFSA is the one — and only — association solely dedicated to the floral wholesale business and its suppliers.</a:t>
            </a:r>
            <a:endParaRPr lang="en-US" sz="4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2E35EA-4ACC-1C16-8BD4-B158D8FB63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0530" y="3618431"/>
            <a:ext cx="9144000" cy="1367527"/>
          </a:xfrm>
        </p:spPr>
        <p:txBody>
          <a:bodyPr/>
          <a:lstStyle/>
          <a:p>
            <a:r>
              <a:rPr lang="en-US" sz="2800" b="0" i="0" dirty="0">
                <a:effectLst/>
                <a:latin typeface="Open Sans" panose="020B0606030504020204" pitchFamily="34" charset="0"/>
              </a:rPr>
              <a:t>By joining our association, you will have exceptional access to the member benefits, designed to advance your business.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9846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1FACF-DAFD-96B4-F36C-5844485AB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129" y="111204"/>
            <a:ext cx="9020231" cy="496112"/>
          </a:xfrm>
        </p:spPr>
        <p:txBody>
          <a:bodyPr/>
          <a:lstStyle/>
          <a:p>
            <a:r>
              <a:rPr lang="en-US" sz="3600" b="1" dirty="0">
                <a:solidFill>
                  <a:srgbClr val="008F3E"/>
                </a:solidFill>
                <a:latin typeface="Alata"/>
              </a:rPr>
              <a:t>Meet Some of WFFSA’s Wholesaler Members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95B44D-F080-5EC9-E724-B43AA112B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639" y="2319585"/>
            <a:ext cx="4561157" cy="495211"/>
          </a:xfrm>
          <a:prstGeom prst="rect">
            <a:avLst/>
          </a:prstGeom>
        </p:spPr>
      </p:pic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EB3D88D1-D900-A4DF-290A-4B545B9FB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5113320"/>
            <a:ext cx="3073429" cy="761039"/>
          </a:xfrm>
          <a:prstGeom prst="rect">
            <a:avLst/>
          </a:prstGeom>
        </p:spPr>
      </p:pic>
      <p:pic>
        <p:nvPicPr>
          <p:cNvPr id="10" name="Picture 9" descr="A green and white logo&#10;&#10;AI-generated content may be incorrect.">
            <a:extLst>
              <a:ext uri="{FF2B5EF4-FFF2-40B4-BE49-F238E27FC236}">
                <a16:creationId xmlns:a16="http://schemas.microsoft.com/office/drawing/2014/main" id="{E3B9FF6F-7536-5112-3D92-AF72A94FBA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406" y="2391315"/>
            <a:ext cx="2506626" cy="1433113"/>
          </a:xfrm>
          <a:prstGeom prst="rect">
            <a:avLst/>
          </a:prstGeom>
        </p:spPr>
      </p:pic>
      <p:pic>
        <p:nvPicPr>
          <p:cNvPr id="14" name="Picture 13" descr="A logo of a flower&#10;&#10;AI-generated content may be incorrect.">
            <a:extLst>
              <a:ext uri="{FF2B5EF4-FFF2-40B4-BE49-F238E27FC236}">
                <a16:creationId xmlns:a16="http://schemas.microsoft.com/office/drawing/2014/main" id="{4DCDCB8A-102E-7CF2-B84B-256508D21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155" y="2961628"/>
            <a:ext cx="1877445" cy="1877445"/>
          </a:xfrm>
          <a:prstGeom prst="rect">
            <a:avLst/>
          </a:prstGeom>
        </p:spPr>
      </p:pic>
      <p:pic>
        <p:nvPicPr>
          <p:cNvPr id="16" name="Picture 1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338DE1A-2DDB-6E41-CD01-4FAE76C044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1" y="1020044"/>
            <a:ext cx="3493375" cy="526639"/>
          </a:xfrm>
          <a:prstGeom prst="rect">
            <a:avLst/>
          </a:prstGeom>
        </p:spPr>
      </p:pic>
      <p:pic>
        <p:nvPicPr>
          <p:cNvPr id="18" name="Picture 17" descr="A green and pink rose on a black background&#10;&#10;AI-generated content may be incorrect.">
            <a:extLst>
              <a:ext uri="{FF2B5EF4-FFF2-40B4-BE49-F238E27FC236}">
                <a16:creationId xmlns:a16="http://schemas.microsoft.com/office/drawing/2014/main" id="{33DECF0F-1BFA-B590-FCAC-EF0C606938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822" y="1713268"/>
            <a:ext cx="2838450" cy="1238250"/>
          </a:xfrm>
          <a:prstGeom prst="rect">
            <a:avLst/>
          </a:prstGeom>
        </p:spPr>
      </p:pic>
      <p:pic>
        <p:nvPicPr>
          <p:cNvPr id="20" name="Picture 19" descr="A green and black logo&#10;&#10;AI-generated content may be incorrect.">
            <a:extLst>
              <a:ext uri="{FF2B5EF4-FFF2-40B4-BE49-F238E27FC236}">
                <a16:creationId xmlns:a16="http://schemas.microsoft.com/office/drawing/2014/main" id="{B86E105C-4D8F-3A7B-3866-D807FD664E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724" y="2908696"/>
            <a:ext cx="3686960" cy="825880"/>
          </a:xfrm>
          <a:prstGeom prst="rect">
            <a:avLst/>
          </a:prstGeom>
        </p:spPr>
      </p:pic>
      <p:pic>
        <p:nvPicPr>
          <p:cNvPr id="22" name="Picture 21" descr="A yellow and pink letters&#10;&#10;AI-generated content may be incorrect.">
            <a:extLst>
              <a:ext uri="{FF2B5EF4-FFF2-40B4-BE49-F238E27FC236}">
                <a16:creationId xmlns:a16="http://schemas.microsoft.com/office/drawing/2014/main" id="{BE2F2CEF-B9EA-5725-3ED7-78575F85B0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501" y="3802009"/>
            <a:ext cx="3971955" cy="637042"/>
          </a:xfrm>
          <a:prstGeom prst="rect">
            <a:avLst/>
          </a:prstGeom>
        </p:spPr>
      </p:pic>
      <p:pic>
        <p:nvPicPr>
          <p:cNvPr id="24" name="Picture 23" descr="A red flower with black text&#10;&#10;AI-generated content may be incorrect.">
            <a:extLst>
              <a:ext uri="{FF2B5EF4-FFF2-40B4-BE49-F238E27FC236}">
                <a16:creationId xmlns:a16="http://schemas.microsoft.com/office/drawing/2014/main" id="{5C83F0D0-A4A6-BFF7-6E62-CE3B37AEDB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986" y="657405"/>
            <a:ext cx="2416515" cy="1649166"/>
          </a:xfrm>
          <a:prstGeom prst="rect">
            <a:avLst/>
          </a:prstGeom>
        </p:spPr>
      </p:pic>
      <p:pic>
        <p:nvPicPr>
          <p:cNvPr id="26" name="Picture 25" descr="A logo for a florist&#10;&#10;AI-generated content may be incorrect.">
            <a:extLst>
              <a:ext uri="{FF2B5EF4-FFF2-40B4-BE49-F238E27FC236}">
                <a16:creationId xmlns:a16="http://schemas.microsoft.com/office/drawing/2014/main" id="{A49F4FDD-DF67-E550-6976-6AAB1B28C7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704" y="657405"/>
            <a:ext cx="3333751" cy="1744663"/>
          </a:xfrm>
          <a:prstGeom prst="rect">
            <a:avLst/>
          </a:prstGeom>
        </p:spPr>
      </p:pic>
      <p:pic>
        <p:nvPicPr>
          <p:cNvPr id="28" name="Picture 27" descr="A logo with green and white flowers&#10;&#10;AI-generated content may be incorrect.">
            <a:extLst>
              <a:ext uri="{FF2B5EF4-FFF2-40B4-BE49-F238E27FC236}">
                <a16:creationId xmlns:a16="http://schemas.microsoft.com/office/drawing/2014/main" id="{4C7A7A44-B79C-607E-FE91-32F2B657DB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230" y="4839073"/>
            <a:ext cx="1749431" cy="1749431"/>
          </a:xfrm>
          <a:prstGeom prst="rect">
            <a:avLst/>
          </a:prstGeom>
        </p:spPr>
      </p:pic>
      <p:pic>
        <p:nvPicPr>
          <p:cNvPr id="30" name="Picture 29" descr="A black and white logo&#10;&#10;AI-generated content may be incorrect.">
            <a:extLst>
              <a:ext uri="{FF2B5EF4-FFF2-40B4-BE49-F238E27FC236}">
                <a16:creationId xmlns:a16="http://schemas.microsoft.com/office/drawing/2014/main" id="{E5F0AB87-96C7-F97E-4256-66708D9E598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386" y="4980957"/>
            <a:ext cx="2688375" cy="1554777"/>
          </a:xfrm>
          <a:prstGeom prst="rect">
            <a:avLst/>
          </a:prstGeom>
        </p:spPr>
      </p:pic>
      <p:pic>
        <p:nvPicPr>
          <p:cNvPr id="4" name="Picture 3" descr="A purple letters on a black background&#10;&#10;AI-generated content may be incorrect.">
            <a:extLst>
              <a:ext uri="{FF2B5EF4-FFF2-40B4-BE49-F238E27FC236}">
                <a16:creationId xmlns:a16="http://schemas.microsoft.com/office/drawing/2014/main" id="{B7787945-5970-452F-05BB-53DFCF69DCF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11" y="3922605"/>
            <a:ext cx="4260865" cy="87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75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2DCA884-89CA-BDFD-1888-8C5CE9FB1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037" y="365126"/>
            <a:ext cx="10515600" cy="996536"/>
          </a:xfrm>
        </p:spPr>
        <p:txBody>
          <a:bodyPr/>
          <a:lstStyle/>
          <a:p>
            <a:r>
              <a:rPr lang="en-US" sz="5400" b="1" dirty="0">
                <a:solidFill>
                  <a:srgbClr val="008F3E"/>
                </a:solidFill>
                <a:latin typeface="Alata"/>
              </a:rPr>
              <a:t>Floral Distribution Conference (FDC)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4F4C0-F96E-6DB9-9CDC-512CE59D0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8037" y="1361663"/>
            <a:ext cx="5181600" cy="4531138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WFFSA’s premier annual gathering for wholesalers, suppliers, and industry leaders.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Networking Opportunities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Industry Innovations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 Insights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Exhibit &amp; Sponsorship Opportunities</a:t>
            </a:r>
          </a:p>
        </p:txBody>
      </p:sp>
      <p:pic>
        <p:nvPicPr>
          <p:cNvPr id="3" name="Content Placeholder 2" descr="A group of people standing in a room with flowers&#10;&#10;Description automatically generated">
            <a:extLst>
              <a:ext uri="{FF2B5EF4-FFF2-40B4-BE49-F238E27FC236}">
                <a16:creationId xmlns:a16="http://schemas.microsoft.com/office/drawing/2014/main" id="{ABB9DB8D-9C88-F1CC-EBE0-EABEA96153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588" y="2131169"/>
            <a:ext cx="5181600" cy="3456086"/>
          </a:xfrm>
        </p:spPr>
      </p:pic>
    </p:spTree>
    <p:extLst>
      <p:ext uri="{BB962C8B-B14F-4D97-AF65-F5344CB8AC3E}">
        <p14:creationId xmlns:p14="http://schemas.microsoft.com/office/powerpoint/2010/main" val="1799269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320B4-0D76-DD50-5A82-4AD02D235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CFBD1B-B9F2-B342-289D-A306AADA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037" y="365126"/>
            <a:ext cx="10515600" cy="996536"/>
          </a:xfrm>
        </p:spPr>
        <p:txBody>
          <a:bodyPr/>
          <a:lstStyle/>
          <a:p>
            <a:r>
              <a:rPr lang="en-US" sz="5400" b="1" dirty="0">
                <a:solidFill>
                  <a:srgbClr val="008F3E"/>
                </a:solidFill>
                <a:latin typeface="Alata"/>
              </a:rPr>
              <a:t>Development Experience (</a:t>
            </a:r>
            <a:r>
              <a:rPr lang="en-US" sz="5400" b="1" dirty="0" err="1">
                <a:solidFill>
                  <a:srgbClr val="008F3E"/>
                </a:solidFill>
                <a:latin typeface="Alata"/>
              </a:rPr>
              <a:t>DevX</a:t>
            </a:r>
            <a:r>
              <a:rPr lang="en-US" sz="5400" b="1" dirty="0">
                <a:solidFill>
                  <a:srgbClr val="008F3E"/>
                </a:solidFill>
                <a:latin typeface="Alata"/>
              </a:rPr>
              <a:t>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D55179-76F2-19A5-7FF8-9341E9F3BD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8037" y="1361663"/>
            <a:ext cx="5079765" cy="4531138"/>
          </a:xfrm>
        </p:spPr>
        <p:txBody>
          <a:bodyPr/>
          <a:lstStyle/>
          <a:p>
            <a:pPr marL="0" indent="0">
              <a:buNone/>
            </a:pPr>
            <a:r>
              <a:rPr lang="en-US" sz="2200" b="1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Immerse yourself in hands-on learning, witness the ‎growing and distribution process, and savor the scenic surroundings.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Hands-On Educational Experience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Practical Skills Application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 Interaction with Industry Peers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CECF8A5-88E1-C2F6-D1F5-3E5C431D8C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9637" y="1899189"/>
            <a:ext cx="5181600" cy="3456086"/>
          </a:xfrm>
        </p:spPr>
      </p:pic>
    </p:spTree>
    <p:extLst>
      <p:ext uri="{BB962C8B-B14F-4D97-AF65-F5344CB8AC3E}">
        <p14:creationId xmlns:p14="http://schemas.microsoft.com/office/powerpoint/2010/main" val="4119536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7947E2-E76E-D2B6-72D3-DB8AD8E2D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037" y="365125"/>
            <a:ext cx="10515600" cy="777875"/>
          </a:xfrm>
        </p:spPr>
        <p:txBody>
          <a:bodyPr/>
          <a:lstStyle/>
          <a:p>
            <a:r>
              <a:rPr lang="en-US" sz="6000" b="1" dirty="0">
                <a:solidFill>
                  <a:srgbClr val="008F3E"/>
                </a:solidFill>
                <a:latin typeface="Alata"/>
              </a:rPr>
              <a:t>Communication</a:t>
            </a:r>
            <a:br>
              <a:rPr lang="en-US" sz="2000" b="1" i="0" dirty="0">
                <a:effectLst/>
                <a:latin typeface="var( --e-global-typography-primary-font-family )"/>
              </a:rPr>
            </a:br>
            <a:endParaRPr lang="en-US" sz="4800" dirty="0">
              <a:solidFill>
                <a:srgbClr val="008F3E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12C7D6-B9FC-7C59-0AD5-25E1F1F87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037" y="1401417"/>
            <a:ext cx="7626693" cy="4775546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Newsletters, news, research, and a member logo to keep you informed, analyze industry trends, and promote your business</a:t>
            </a:r>
            <a:r>
              <a:rPr lang="en-US" sz="2200" b="1" i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br>
              <a:rPr lang="en-US" sz="2600" b="1" i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2600" b="1" i="0" dirty="0">
              <a:solidFill>
                <a:srgbClr val="40404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7030A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WFFSA News</a:t>
            </a:r>
            <a:br>
              <a:rPr lang="en-US" b="1" i="0" dirty="0">
                <a:solidFill>
                  <a:srgbClr val="7030A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curated industry news feed.</a:t>
            </a:r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v"/>
            </a:pPr>
            <a:r>
              <a:rPr lang="en-US" b="1" i="0" u="none" strike="noStrike" dirty="0" err="1">
                <a:solidFill>
                  <a:srgbClr val="7030A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netWork</a:t>
            </a:r>
            <a:r>
              <a:rPr lang="en-US" b="1" i="0" u="none" strike="noStrike" dirty="0">
                <a:solidFill>
                  <a:srgbClr val="7030A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Newsletter</a:t>
            </a:r>
            <a:br>
              <a:rPr lang="en-US" b="1" i="0" u="none" strike="noStrike" dirty="0">
                <a:solidFill>
                  <a:srgbClr val="7030A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WF&amp;FSA’s e-newsletter sent</a:t>
            </a:r>
            <a:b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monthly to your inbox.</a:t>
            </a:r>
            <a:endParaRPr lang="en-US" sz="2000" b="1" i="0" u="none" strike="noStrike" dirty="0">
              <a:solidFill>
                <a:srgbClr val="7030A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v"/>
            </a:pPr>
            <a:r>
              <a:rPr lang="en-US" b="1" i="0" u="none" strike="noStrike" dirty="0">
                <a:solidFill>
                  <a:srgbClr val="7030A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WFFSA Member Logo</a:t>
            </a:r>
          </a:p>
          <a:p>
            <a:endParaRPr lang="en-US" b="0" i="0" u="none" strike="noStrike" dirty="0">
              <a:effectLst/>
              <a:latin typeface="Alata"/>
            </a:endParaRPr>
          </a:p>
          <a:p>
            <a:endParaRPr lang="en-US" b="1" i="0" dirty="0">
              <a:solidFill>
                <a:srgbClr val="404040"/>
              </a:solidFill>
              <a:effectLst/>
              <a:latin typeface="Open Sans" panose="020B0606030504020204" pitchFamily="34" charset="0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B09EDB-9F5B-8106-93BA-31DD9D2B76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5292"/>
          <a:stretch/>
        </p:blipFill>
        <p:spPr>
          <a:xfrm>
            <a:off x="6166316" y="2439980"/>
            <a:ext cx="5747321" cy="322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76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AB7CA-7C3B-855B-E482-02F091484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D180F9-267E-20DE-7C9A-409BCC1B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037" y="365125"/>
            <a:ext cx="10515600" cy="777875"/>
          </a:xfrm>
        </p:spPr>
        <p:txBody>
          <a:bodyPr/>
          <a:lstStyle/>
          <a:p>
            <a:r>
              <a:rPr lang="en-US" sz="6000" b="1" dirty="0">
                <a:solidFill>
                  <a:srgbClr val="008F3E"/>
                </a:solidFill>
              </a:rPr>
              <a:t>Business Discounts</a:t>
            </a:r>
            <a:br>
              <a:rPr lang="en-US" sz="2000" b="1" i="0" dirty="0">
                <a:effectLst/>
                <a:latin typeface="var( --e-global-typography-primary-font-family )"/>
              </a:rPr>
            </a:br>
            <a:endParaRPr lang="en-US" sz="4800" dirty="0">
              <a:solidFill>
                <a:srgbClr val="008F3E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8D9FA7-F3F4-2EBD-7C5A-5601BB0F9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037" y="1401417"/>
            <a:ext cx="7626693" cy="4775546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>
                <a:latin typeface="Open Sans" panose="020B0606030504020204" pitchFamily="34" charset="0"/>
              </a:rPr>
              <a:t>Valuable discounts on essential industry services, supplies, and logistics – reducing your operational costs, improving profitability, and keeping your business competitive.</a:t>
            </a:r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7030A0"/>
                </a:solidFill>
              </a:rPr>
              <a:t>ABC - </a:t>
            </a:r>
            <a:r>
              <a:rPr lang="en-US" b="1" dirty="0" err="1">
                <a:solidFill>
                  <a:srgbClr val="7030A0"/>
                </a:solidFill>
              </a:rPr>
              <a:t>Amega</a:t>
            </a:r>
            <a:r>
              <a:rPr lang="en-US" b="1" dirty="0">
                <a:solidFill>
                  <a:srgbClr val="7030A0"/>
                </a:solidFill>
              </a:rPr>
              <a:t>, Inc</a:t>
            </a:r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7030A0"/>
                </a:solidFill>
              </a:rPr>
              <a:t>Savings4Members</a:t>
            </a:r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v"/>
            </a:pPr>
            <a:r>
              <a:rPr lang="en-US" b="1" i="0" u="none" strike="noStrike" dirty="0">
                <a:solidFill>
                  <a:srgbClr val="7030A0"/>
                </a:solidFill>
                <a:effectLst/>
              </a:rPr>
              <a:t>Service First Processing (SFP)</a:t>
            </a:r>
          </a:p>
          <a:p>
            <a:endParaRPr lang="en-US" b="0" i="0" u="none" strike="noStrike" dirty="0">
              <a:effectLst/>
              <a:latin typeface="Alata"/>
            </a:endParaRPr>
          </a:p>
          <a:p>
            <a:endParaRPr lang="en-US" b="1" i="0" dirty="0">
              <a:solidFill>
                <a:srgbClr val="404040"/>
              </a:solidFill>
              <a:effectLst/>
              <a:latin typeface="Open Sans" panose="020B0606030504020204" pitchFamily="34" charset="0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B2CAFE-9443-A2BD-DD39-A97A4F67D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696" y="2540545"/>
            <a:ext cx="2460859" cy="164057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7EECD91-2898-3287-329F-83FEDF85E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611" y="2540544"/>
            <a:ext cx="2460860" cy="164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A61E588-0F4F-73B9-950F-E526C032C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813" y="4097689"/>
            <a:ext cx="2459660" cy="164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867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75B8DB5-22D0-2627-EA2A-D78473F97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037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8F3E"/>
                </a:solidFill>
              </a:rPr>
              <a:t>The Flower Movement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CB847B7-F9A9-FC55-B3C3-C188AB69ED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8037" y="1376127"/>
            <a:ext cx="6206874" cy="4516673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Flower Movement is a grassroots effort intended to bring the floral community together by highlighting the work done by those that drive the industry forward.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Encourage Community Activism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7030A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en-US" b="1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romote Social, Emotional, &amp; Mental Well-being through flowers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b="1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</a:t>
            </a:r>
            <a:r>
              <a:rPr lang="en-US" sz="2000" b="1" i="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US" sz="2000" b="1" i="0" u="sng" dirty="0">
                <a:solidFill>
                  <a:srgbClr val="8A6A9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marketing@wffsa.org</a:t>
            </a:r>
            <a:r>
              <a:rPr lang="en-US" sz="2000" b="1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to get involved with The Flower Movement.</a:t>
            </a:r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Content Placeholder 2" descr="A logo with flowers and text&#10;&#10;AI-generated content may be incorrect.">
            <a:extLst>
              <a:ext uri="{FF2B5EF4-FFF2-40B4-BE49-F238E27FC236}">
                <a16:creationId xmlns:a16="http://schemas.microsoft.com/office/drawing/2014/main" id="{2B56418F-B8D9-079D-BEFD-AA13219629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88" y="1600875"/>
            <a:ext cx="3243571" cy="4067175"/>
          </a:xfrm>
          <a:noFill/>
        </p:spPr>
      </p:pic>
    </p:spTree>
    <p:extLst>
      <p:ext uri="{BB962C8B-B14F-4D97-AF65-F5344CB8AC3E}">
        <p14:creationId xmlns:p14="http://schemas.microsoft.com/office/powerpoint/2010/main" val="1369755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774DA-3F2B-8D60-67BF-DBCACE763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1E1E340-FA0E-AB39-C86A-EFA1898DB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037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700" b="1" dirty="0">
                <a:solidFill>
                  <a:srgbClr val="008F3E"/>
                </a:solidFill>
                <a:latin typeface="Alata"/>
              </a:rPr>
              <a:t>Floral </a:t>
            </a:r>
            <a:r>
              <a:rPr lang="en-US" sz="6700" b="1" dirty="0" err="1">
                <a:solidFill>
                  <a:srgbClr val="008F3E"/>
                </a:solidFill>
                <a:latin typeface="Alata"/>
              </a:rPr>
              <a:t>Xcellence</a:t>
            </a:r>
            <a:r>
              <a:rPr lang="en-US" sz="6700" b="1" dirty="0">
                <a:solidFill>
                  <a:srgbClr val="008F3E"/>
                </a:solidFill>
                <a:latin typeface="Alata"/>
              </a:rPr>
              <a:t> Awards</a:t>
            </a:r>
            <a:br>
              <a:rPr lang="en-US" sz="2800" b="1" i="0" dirty="0">
                <a:effectLst/>
                <a:latin typeface="var( --e-global-typography-b2deeae-font-family )"/>
              </a:rPr>
            </a:br>
            <a:endParaRPr lang="en-US" sz="6000" b="1" dirty="0">
              <a:solidFill>
                <a:srgbClr val="008F3E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CF99EF8-7BEB-0F06-C458-1FC8A589AE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8037" y="1376127"/>
            <a:ext cx="6704814" cy="4516673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premier competition spotlighting innovation, artistry and quality in the global floriculture industry at WFFSA’s annual Floral Distribution Conference (FDC).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Showcase Your Most Outstanding Floral Varieties 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rgbClr val="7030A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Gain Visibility &amp; Elevat</a:t>
            </a:r>
            <a:r>
              <a:rPr lang="en-US" b="1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Your Brand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7030A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Award Categories for Innovation, Sustainability, &amp; Design 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8969EED-860F-96E9-739C-A39F188382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501204" y="1764647"/>
            <a:ext cx="3328705" cy="3328705"/>
          </a:xfrm>
          <a:noFill/>
        </p:spPr>
      </p:pic>
    </p:spTree>
    <p:extLst>
      <p:ext uri="{BB962C8B-B14F-4D97-AF65-F5344CB8AC3E}">
        <p14:creationId xmlns:p14="http://schemas.microsoft.com/office/powerpoint/2010/main" val="2215186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MRP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AAE40168F0B045A12D3EC9DBCF7409" ma:contentTypeVersion="16" ma:contentTypeDescription="Create a new document." ma:contentTypeScope="" ma:versionID="0f84b19386e2213e132d990b078dcf4d">
  <xsd:schema xmlns:xsd="http://www.w3.org/2001/XMLSchema" xmlns:xs="http://www.w3.org/2001/XMLSchema" xmlns:p="http://schemas.microsoft.com/office/2006/metadata/properties" xmlns:ns2="51f7e271-37da-49fd-8019-495e97e3ef37" xmlns:ns3="abf8571b-87cb-4338-935c-a0d4e51aadfb" targetNamespace="http://schemas.microsoft.com/office/2006/metadata/properties" ma:root="true" ma:fieldsID="409ea73f2aaf39b1239246cc2bc26bb3" ns2:_="" ns3:_="">
    <xsd:import namespace="51f7e271-37da-49fd-8019-495e97e3ef37"/>
    <xsd:import namespace="abf8571b-87cb-4338-935c-a0d4e51aad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f7e271-37da-49fd-8019-495e97e3ef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63486d5f-0198-4fe6-9ac5-bd9f70c295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f8571b-87cb-4338-935c-a0d4e51aadf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c112222-b056-4bd2-bdbf-b2570be4774c}" ma:internalName="TaxCatchAll" ma:showField="CatchAllData" ma:web="abf8571b-87cb-4338-935c-a0d4e51aad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f7e271-37da-49fd-8019-495e97e3ef37">
      <Terms xmlns="http://schemas.microsoft.com/office/infopath/2007/PartnerControls"/>
    </lcf76f155ced4ddcb4097134ff3c332f>
    <TaxCatchAll xmlns="abf8571b-87cb-4338-935c-a0d4e51aadf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EED647-F0F7-488B-AE28-34E420F7BEE4}"/>
</file>

<file path=customXml/itemProps2.xml><?xml version="1.0" encoding="utf-8"?>
<ds:datastoreItem xmlns:ds="http://schemas.openxmlformats.org/officeDocument/2006/customXml" ds:itemID="{B24B8F2C-8A16-400A-858E-9EC3A38447E6}">
  <ds:schemaRefs>
    <ds:schemaRef ds:uri="b8e1cea0-326a-4b23-9862-5807ba86ac07"/>
    <ds:schemaRef ds:uri="cbb4cac8-50bf-4832-b6f0-9a2fe9f1f70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9150C4C-C161-48CC-BE2A-8D5993807E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311</Words>
  <Application>Microsoft Office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Alata</vt:lpstr>
      <vt:lpstr>Arial</vt:lpstr>
      <vt:lpstr>Calibri</vt:lpstr>
      <vt:lpstr>Open Sans</vt:lpstr>
      <vt:lpstr>Tahoma</vt:lpstr>
      <vt:lpstr>var( --e-global-typography-b2deeae-font-family )</vt:lpstr>
      <vt:lpstr>var( --e-global-typography-primary-font-family )</vt:lpstr>
      <vt:lpstr>Wingdings</vt:lpstr>
      <vt:lpstr>Office Theme</vt:lpstr>
      <vt:lpstr>PowerPoint Presentation</vt:lpstr>
      <vt:lpstr>WFFSA is the one — and only — association solely dedicated to the floral wholesale business and its suppliers.</vt:lpstr>
      <vt:lpstr>Meet Some of WFFSA’s Wholesaler Members</vt:lpstr>
      <vt:lpstr>Floral Distribution Conference (FDC)</vt:lpstr>
      <vt:lpstr>Development Experience (DevX)</vt:lpstr>
      <vt:lpstr>Communication </vt:lpstr>
      <vt:lpstr>Business Discounts </vt:lpstr>
      <vt:lpstr>The Flower Movement</vt:lpstr>
      <vt:lpstr>Floral Xcellence Awards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Title</dc:title>
  <dc:creator>Baker, Darnell</dc:creator>
  <cp:lastModifiedBy>Mark McKenna</cp:lastModifiedBy>
  <cp:revision>1</cp:revision>
  <dcterms:created xsi:type="dcterms:W3CDTF">2021-07-23T15:09:59Z</dcterms:created>
  <dcterms:modified xsi:type="dcterms:W3CDTF">2025-08-08T21:07:45Z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0x0101005FAAE40168F0B045A12D3EC9DBCF7409</vt:lpwstr>
  </property>
  <property fmtid="{D5CDD505-2E9C-101B-9397-08002B2CF9AE}" pid="3" name="Order">
    <vt:r8>100</vt:r8>
  </property>
  <property fmtid="{D5CDD505-2E9C-101B-9397-08002B2CF9AE}" pid="4" name="MediaServiceImageTags">
    <vt:lpwstr/>
  </property>
</Properties>
</file>